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3.xml" ContentType="application/vnd.openxmlformats-officedocument.presentationml.notes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Default Extension="rels" ContentType="application/vnd.openxmlformats-package.relationships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3" r:id="rId3"/>
    <p:sldId id="260" r:id="rId4"/>
    <p:sldId id="258" r:id="rId5"/>
    <p:sldId id="261" r:id="rId6"/>
    <p:sldId id="264" r:id="rId7"/>
    <p:sldId id="262" r:id="rId8"/>
    <p:sldId id="257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02" autoAdjust="0"/>
    <p:restoredTop sz="73206" autoAdjust="0"/>
  </p:normalViewPr>
  <p:slideViewPr>
    <p:cSldViewPr snapToGrid="0" snapToObjects="1">
      <p:cViewPr varScale="1">
        <p:scale>
          <a:sx n="92" d="100"/>
          <a:sy n="92" d="100"/>
        </p:scale>
        <p:origin x="-13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viewProps" Target="viewProp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tableStyles" Target="tableStyles.xml"/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2" Type="http://schemas.openxmlformats.org/officeDocument/2006/relationships/printerSettings" Target="printerSettings/printerSettings1.bin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176AB-799F-4E44-981F-6C78A965E9A4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DD7DCE-A6B6-F845-990D-40553CE55DE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Democratic republic: a country that is both</a:t>
            </a:r>
            <a:r>
              <a:rPr lang="en-US" baseline="0" dirty="0" smtClean="0"/>
              <a:t> a republic and a democracy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Republic: A state in which supreme power is held by the people and their elected representatives (Canada = constitutional monarchy)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National liberation party: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D7DCE-A6B6-F845-990D-40553CE55DE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Democratic republic: a country that is both</a:t>
            </a:r>
            <a:r>
              <a:rPr lang="en-US" baseline="0" dirty="0" smtClean="0"/>
              <a:t> a republic and a democracy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Republic: A state in which supreme power is held by the people and their elected representatives (Canada = constitutional monarchy)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National liberation party: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D7DCE-A6B6-F845-990D-40553CE55DE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Costa </a:t>
            </a:r>
            <a:r>
              <a:rPr lang="en-US" dirty="0" err="1" smtClean="0"/>
              <a:t>rica</a:t>
            </a:r>
            <a:r>
              <a:rPr lang="en-US" dirty="0" smtClean="0"/>
              <a:t> is seen as an</a:t>
            </a:r>
            <a:r>
              <a:rPr lang="en-US" baseline="0" dirty="0" smtClean="0"/>
              <a:t> exceptional country in Central America – both by </a:t>
            </a:r>
            <a:r>
              <a:rPr lang="en-US" baseline="0" dirty="0" err="1" smtClean="0"/>
              <a:t>costa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ricans</a:t>
            </a:r>
            <a:r>
              <a:rPr lang="en-US" baseline="0" dirty="0" smtClean="0"/>
              <a:t> and by outsiders.</a:t>
            </a:r>
          </a:p>
          <a:p>
            <a:r>
              <a:rPr lang="en-US" baseline="0" dirty="0" smtClean="0"/>
              <a:t>Why? Several explanations – myths – </a:t>
            </a:r>
          </a:p>
          <a:p>
            <a:r>
              <a:rPr lang="en-US" baseline="0" dirty="0" smtClean="0"/>
              <a:t>-resource poor/low population meant the </a:t>
            </a:r>
            <a:r>
              <a:rPr lang="en-US" baseline="0" dirty="0" err="1" smtClean="0"/>
              <a:t>ecomienda</a:t>
            </a:r>
            <a:r>
              <a:rPr lang="en-US" baseline="0" dirty="0" smtClean="0"/>
              <a:t> system was not developed like in other </a:t>
            </a:r>
            <a:r>
              <a:rPr lang="en-US" baseline="0" dirty="0" err="1" smtClean="0"/>
              <a:t>latin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american</a:t>
            </a:r>
            <a:r>
              <a:rPr lang="en-US" baseline="0" dirty="0" smtClean="0"/>
              <a:t> countries</a:t>
            </a:r>
          </a:p>
          <a:p>
            <a:r>
              <a:rPr lang="en-US" baseline="0" dirty="0" smtClean="0"/>
              <a:t>-whiteness or </a:t>
            </a:r>
            <a:r>
              <a:rPr lang="en-US" baseline="0" dirty="0" err="1" smtClean="0"/>
              <a:t>europeanness</a:t>
            </a:r>
            <a:endParaRPr lang="en-US" baseline="0" dirty="0" smtClean="0"/>
          </a:p>
          <a:p>
            <a:r>
              <a:rPr lang="en-US" baseline="0" dirty="0" smtClean="0"/>
              <a:t>Current scholarship pinpoints the 1940s as key decade: 1949 constitution; 1946 electoral reforms; </a:t>
            </a:r>
          </a:p>
          <a:p>
            <a:r>
              <a:rPr lang="en-US" baseline="0" dirty="0" smtClean="0"/>
              <a:t>Post-1948 – no military, instead investment in education, healthcare; interventionist state, institutional reforms to decrease power of president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D7DCE-A6B6-F845-990D-40553CE55DE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Coffee brought from </a:t>
            </a:r>
            <a:r>
              <a:rPr lang="en-US" dirty="0" err="1" smtClean="0"/>
              <a:t>ethiopia</a:t>
            </a:r>
            <a:r>
              <a:rPr lang="en-US" baseline="0" dirty="0" smtClean="0"/>
              <a:t> to Costa Rica via Arabian peninsula</a:t>
            </a:r>
          </a:p>
          <a:p>
            <a:r>
              <a:rPr lang="en-US" baseline="0" dirty="0" smtClean="0"/>
              <a:t>Tax incentives for </a:t>
            </a:r>
            <a:r>
              <a:rPr lang="en-US" baseline="0" dirty="0" err="1" smtClean="0"/>
              <a:t>fdi</a:t>
            </a:r>
            <a:r>
              <a:rPr lang="en-US" baseline="0" dirty="0" smtClean="0"/>
              <a:t> + highly educated population have encouraged growth of hi-tech and </a:t>
            </a:r>
            <a:r>
              <a:rPr lang="en-US" baseline="0" dirty="0" err="1" smtClean="0"/>
              <a:t>pharma</a:t>
            </a:r>
            <a:r>
              <a:rPr lang="en-US" baseline="0" dirty="0" smtClean="0"/>
              <a:t> industries, now accounting for most of </a:t>
            </a:r>
            <a:r>
              <a:rPr lang="en-US" baseline="0" dirty="0" err="1" smtClean="0"/>
              <a:t>gdp</a:t>
            </a:r>
            <a:r>
              <a:rPr lang="en-US" baseline="0" dirty="0" smtClean="0"/>
              <a:t> – relative decline of agriculture</a:t>
            </a:r>
          </a:p>
          <a:p>
            <a:r>
              <a:rPr lang="en-US" baseline="0" dirty="0" smtClean="0"/>
              <a:t>Intel 3500 employees in microprocessor plant; Proctor and Gamble; </a:t>
            </a:r>
          </a:p>
          <a:p>
            <a:r>
              <a:rPr lang="en-US" baseline="0" dirty="0" smtClean="0"/>
              <a:t>conservation efforts, which we will be hearing all about, credited for the strength of tourism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D7DCE-A6B6-F845-990D-40553CE55DE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 the right – Henry </a:t>
            </a:r>
            <a:r>
              <a:rPr lang="en-US" dirty="0" err="1" smtClean="0"/>
              <a:t>Meiggs</a:t>
            </a:r>
            <a:r>
              <a:rPr lang="en-US" dirty="0" smtClean="0"/>
              <a:t>,</a:t>
            </a:r>
            <a:r>
              <a:rPr lang="en-US" baseline="0" dirty="0" smtClean="0"/>
              <a:t> real estate speculator, lumber baron, railroad builder. </a:t>
            </a:r>
            <a:r>
              <a:rPr lang="en-US" baseline="0" dirty="0" err="1" smtClean="0"/>
              <a:t>Colourful</a:t>
            </a:r>
            <a:r>
              <a:rPr lang="en-US" baseline="0" dirty="0" smtClean="0"/>
              <a:t> character. Began construction on Costa Rica railroad 1871</a:t>
            </a:r>
          </a:p>
          <a:p>
            <a:r>
              <a:rPr lang="en-US" baseline="0" dirty="0" smtClean="0"/>
              <a:t>On the left – nephew Minor Cooper Keith – took over railroad construction 1877, founded UFC </a:t>
            </a:r>
          </a:p>
          <a:p>
            <a:r>
              <a:rPr lang="en-US" baseline="0" dirty="0" smtClean="0"/>
              <a:t>Railroad from San Jose to Limon on Caribbean coast to bring coffee to Europe</a:t>
            </a:r>
          </a:p>
          <a:p>
            <a:r>
              <a:rPr lang="en-US" baseline="0" dirty="0" smtClean="0"/>
              <a:t>Keith received 800,000 acres (5% of the country) and a 99-year lease on railroad operation. Started banana plantations, soon overtook coffee as main export, </a:t>
            </a:r>
            <a:r>
              <a:rPr lang="en-US" baseline="0" dirty="0" err="1" smtClean="0"/>
              <a:t>costa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rica</a:t>
            </a:r>
            <a:r>
              <a:rPr lang="en-US" baseline="0" dirty="0" smtClean="0"/>
              <a:t> became the first ‘banana republic’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D7DCE-A6B6-F845-990D-40553CE55DE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Train route from San Jose to Limon</a:t>
            </a:r>
          </a:p>
          <a:p>
            <a:r>
              <a:rPr lang="en-US" dirty="0" smtClean="0"/>
              <a:t>Best</a:t>
            </a:r>
            <a:r>
              <a:rPr lang="en-US" baseline="0" dirty="0" smtClean="0"/>
              <a:t> coffee grown in </a:t>
            </a:r>
            <a:r>
              <a:rPr lang="en-US" baseline="0" dirty="0" err="1" smtClean="0"/>
              <a:t>Tarrazu</a:t>
            </a:r>
            <a:endParaRPr lang="en-US" baseline="0" dirty="0" smtClean="0"/>
          </a:p>
          <a:p>
            <a:r>
              <a:rPr lang="en-US" baseline="0" dirty="0" smtClean="0"/>
              <a:t>Legend is that so many workers died they brought in Italian and Jamaican </a:t>
            </a:r>
            <a:r>
              <a:rPr lang="en-US" baseline="0" dirty="0" err="1" smtClean="0"/>
              <a:t>labourers</a:t>
            </a:r>
            <a:r>
              <a:rPr lang="en-US" baseline="0" dirty="0" smtClean="0"/>
              <a:t> – Jamaican community still on Caribbean</a:t>
            </a:r>
          </a:p>
          <a:p>
            <a:r>
              <a:rPr lang="en-US" baseline="0" dirty="0" smtClean="0"/>
              <a:t>Keith’s 3 brothers also died in Costa Rica during construction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D7DCE-A6B6-F845-990D-40553CE55DE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Railroad</a:t>
            </a:r>
            <a:r>
              <a:rPr lang="en-US" baseline="0" dirty="0" smtClean="0"/>
              <a:t> constructed between 1871 – 1890 to bring coffee from highlands to coast for European </a:t>
            </a:r>
            <a:r>
              <a:rPr lang="en-US" baseline="0" dirty="0" err="1" smtClean="0"/>
              <a:t>mkt</a:t>
            </a:r>
            <a:endParaRPr lang="en-US" baseline="0" dirty="0" smtClean="0"/>
          </a:p>
          <a:p>
            <a:r>
              <a:rPr lang="en-US" baseline="0" dirty="0" smtClean="0"/>
              <a:t>Keith paid in land – established banana plantations, eventually the UFC which has an infamous history in Latin America</a:t>
            </a:r>
          </a:p>
          <a:p>
            <a:r>
              <a:rPr lang="en-US" baseline="0" dirty="0" smtClean="0"/>
              <a:t>Bananas soon overtook coffee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D7DCE-A6B6-F845-990D-40553CE55DE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Gini</a:t>
            </a:r>
            <a:r>
              <a:rPr lang="en-US" dirty="0" smtClean="0"/>
              <a:t> index: measures</a:t>
            </a:r>
            <a:r>
              <a:rPr lang="en-US" baseline="0" dirty="0" smtClean="0"/>
              <a:t> inequality. 0% is perfect equality (all values are the same); 100% is perfect inequality</a:t>
            </a:r>
          </a:p>
          <a:p>
            <a:r>
              <a:rPr lang="en-US" baseline="0" dirty="0" smtClean="0"/>
              <a:t>US – military expenditures = 4% of GDP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DD7DCE-A6B6-F845-990D-40553CE55DE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3F1-D515-2048-9C7B-22F5E7CB652F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E1E-F310-9749-959B-759C227C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3F1-D515-2048-9C7B-22F5E7CB652F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E1E-F310-9749-959B-759C227C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3F1-D515-2048-9C7B-22F5E7CB652F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E1E-F310-9749-959B-759C227C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3F1-D515-2048-9C7B-22F5E7CB652F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E1E-F310-9749-959B-759C227C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3F1-D515-2048-9C7B-22F5E7CB652F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E1E-F310-9749-959B-759C227C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3F1-D515-2048-9C7B-22F5E7CB652F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E1E-F310-9749-959B-759C227C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3F1-D515-2048-9C7B-22F5E7CB652F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E1E-F310-9749-959B-759C227C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3F1-D515-2048-9C7B-22F5E7CB652F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E1E-F310-9749-959B-759C227C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3F1-D515-2048-9C7B-22F5E7CB652F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E1E-F310-9749-959B-759C227C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3F1-D515-2048-9C7B-22F5E7CB652F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E1E-F310-9749-959B-759C227C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3E3F1-D515-2048-9C7B-22F5E7CB652F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A4E1E-F310-9749-959B-759C227C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3E3F1-D515-2048-9C7B-22F5E7CB652F}" type="datetimeFigureOut">
              <a:rPr lang="en-US" smtClean="0"/>
              <a:pPr/>
              <a:t>2/28/12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A4E1E-F310-9749-959B-759C227C43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1318" y="524813"/>
            <a:ext cx="6065692" cy="955161"/>
          </a:xfrm>
        </p:spPr>
        <p:txBody>
          <a:bodyPr>
            <a:noAutofit/>
          </a:bodyPr>
          <a:lstStyle/>
          <a:p>
            <a:r>
              <a:rPr lang="en-US" sz="3200" dirty="0" smtClean="0"/>
              <a:t>Costa Rica:</a:t>
            </a:r>
            <a:br>
              <a:rPr lang="en-US" sz="3200" dirty="0" smtClean="0"/>
            </a:br>
            <a:r>
              <a:rPr lang="en-US" sz="2400" dirty="0" smtClean="0"/>
              <a:t>a brief history for grad students</a:t>
            </a:r>
            <a:endParaRPr lang="en-US" sz="2400" dirty="0"/>
          </a:p>
        </p:txBody>
      </p:sp>
      <p:pic>
        <p:nvPicPr>
          <p:cNvPr id="10" name="Picture 9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8610" y="1686349"/>
            <a:ext cx="6248400" cy="467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3625"/>
            <a:ext cx="8229600" cy="4525963"/>
          </a:xfrm>
        </p:spPr>
        <p:txBody>
          <a:bodyPr/>
          <a:lstStyle/>
          <a:p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400" dirty="0" smtClean="0">
                <a:solidFill>
                  <a:schemeClr val="tx1"/>
                </a:solidFill>
              </a:rPr>
              <a:t>Democratic Republic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President Laura Chinchilla (2010), National Liberation Party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Gained independence 1821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Fair and democratic elections since 1948 civil war</a:t>
            </a:r>
          </a:p>
          <a:p>
            <a:pPr lvl="1">
              <a:buFont typeface="Arial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Jose </a:t>
            </a:r>
            <a:r>
              <a:rPr lang="en-US" sz="2000" dirty="0" err="1" smtClean="0">
                <a:solidFill>
                  <a:schemeClr val="tx1"/>
                </a:solidFill>
              </a:rPr>
              <a:t>Figueres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Ferrer</a:t>
            </a:r>
            <a:r>
              <a:rPr lang="en-US" sz="2000" dirty="0" smtClean="0">
                <a:solidFill>
                  <a:schemeClr val="tx1"/>
                </a:solidFill>
              </a:rPr>
              <a:t>, rebel leader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Military abolished in 1948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Only country in Latin America with uninterrupted political democracy over the last 60 years</a:t>
            </a:r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5381625" y="4338002"/>
            <a:ext cx="3762375" cy="2519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Costa Rica </a:t>
            </a:r>
            <a:r>
              <a:rPr lang="en-US" sz="2800" dirty="0" err="1" smtClean="0"/>
              <a:t>Exceptionalism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en-US" sz="2400" dirty="0" smtClean="0"/>
              <a:t>– stable democracy – human rights – conservation –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sz="2400" dirty="0" smtClean="0"/>
              <a:t> – rural democracy – ‘whiteness’ –institutional structures – </a:t>
            </a:r>
          </a:p>
        </p:txBody>
      </p:sp>
      <p:pic>
        <p:nvPicPr>
          <p:cNvPr id="4" name="Picture 3" descr="Picture 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4700" y="2294467"/>
            <a:ext cx="3619500" cy="2286000"/>
          </a:xfrm>
          <a:prstGeom prst="rect">
            <a:avLst/>
          </a:prstGeom>
        </p:spPr>
      </p:pic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743626" y="4580467"/>
            <a:ext cx="3400373" cy="22775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Economy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Primary exports</a:t>
            </a:r>
          </a:p>
          <a:p>
            <a:pPr lvl="1"/>
            <a:r>
              <a:rPr lang="en-US" sz="2000" dirty="0" smtClean="0"/>
              <a:t>Agriculture: bananas, coffee, sugar</a:t>
            </a:r>
          </a:p>
          <a:p>
            <a:pPr lvl="1"/>
            <a:r>
              <a:rPr lang="en-US" sz="2000" dirty="0" smtClean="0"/>
              <a:t>Hi-tech and pharmaceuticals</a:t>
            </a:r>
          </a:p>
          <a:p>
            <a:pPr lvl="1"/>
            <a:r>
              <a:rPr lang="en-US" sz="2000" dirty="0" smtClean="0"/>
              <a:t>Ecotourism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4" name="Picture 3" descr="Picture 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5652" y="2387600"/>
            <a:ext cx="3022600" cy="2146300"/>
          </a:xfrm>
          <a:prstGeom prst="rect">
            <a:avLst/>
          </a:prstGeom>
        </p:spPr>
      </p:pic>
      <p:pic>
        <p:nvPicPr>
          <p:cNvPr id="5" name="Picture 4" descr="Picture 2.png"/>
          <p:cNvPicPr>
            <a:picLocks noChangeAspect="1"/>
          </p:cNvPicPr>
          <p:nvPr/>
        </p:nvPicPr>
        <p:blipFill>
          <a:blip r:embed="rId4">
            <a:alphaModFix amt="25000"/>
          </a:blip>
          <a:stretch>
            <a:fillRect/>
          </a:stretch>
        </p:blipFill>
        <p:spPr>
          <a:xfrm>
            <a:off x="5674102" y="4533900"/>
            <a:ext cx="3469898" cy="232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Coffee and bananas</a:t>
            </a:r>
            <a:endParaRPr lang="en-US" dirty="0"/>
          </a:p>
        </p:txBody>
      </p:sp>
      <p:pic>
        <p:nvPicPr>
          <p:cNvPr id="4" name="Content Placeholder 3" descr="Picture 2.png"/>
          <p:cNvPicPr>
            <a:picLocks noGrp="1" noChangeAspect="1"/>
          </p:cNvPicPr>
          <p:nvPr>
            <p:ph idx="1"/>
          </p:nvPr>
        </p:nvPicPr>
        <p:blipFill>
          <a:blip r:embed="rId3"/>
          <a:srcRect l="-50321" r="-50321"/>
          <a:stretch>
            <a:fillRect/>
          </a:stretch>
        </p:blipFill>
        <p:spPr>
          <a:xfrm>
            <a:off x="2301360" y="1600199"/>
            <a:ext cx="8229600" cy="4525963"/>
          </a:xfrm>
        </p:spPr>
      </p:pic>
      <p:pic>
        <p:nvPicPr>
          <p:cNvPr id="5" name="Picture 4" descr="Picture 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99" y="1600199"/>
            <a:ext cx="3751375" cy="4525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 5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1916" r="-21916"/>
          <a:stretch>
            <a:fillRect/>
          </a:stretch>
        </p:blipFill>
        <p:spPr>
          <a:xfrm>
            <a:off x="473075" y="838200"/>
            <a:ext cx="8229600" cy="5130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7375" y="1190625"/>
            <a:ext cx="5750530" cy="22701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1250"/>
            <a:ext cx="8229600" cy="40957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Coffee was first imported in 1779, and became the primary export commodity</a:t>
            </a:r>
          </a:p>
          <a:p>
            <a:r>
              <a:rPr lang="en-US" sz="2400" dirty="0" smtClean="0"/>
              <a:t>Railroad construction led to the banana industry and relative decline of coffee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algn="ctr">
              <a:buNone/>
            </a:pPr>
            <a:r>
              <a:rPr lang="en-US" sz="2000" i="1" dirty="0" smtClean="0"/>
              <a:t>“look at the mess we’ve got ourselves into just because we invited a gringo to eat some bananas”</a:t>
            </a:r>
          </a:p>
          <a:p>
            <a:pPr algn="ctr">
              <a:buNone/>
            </a:pPr>
            <a:r>
              <a:rPr lang="en-US" sz="2000" dirty="0" smtClean="0"/>
              <a:t>Gabriel Garcia Marquez, </a:t>
            </a:r>
            <a:r>
              <a:rPr lang="en-US" sz="2000" i="1" dirty="0" smtClean="0"/>
              <a:t>100 Years of Solitude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 descr="Picture 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730174"/>
            <a:ext cx="8140700" cy="1374926"/>
          </a:xfrm>
          <a:prstGeom prst="rect">
            <a:avLst/>
          </a:prstGeom>
        </p:spPr>
      </p:pic>
      <p:pic>
        <p:nvPicPr>
          <p:cNvPr id="6" name="Picture 5" descr="Picture 2.png"/>
          <p:cNvPicPr>
            <a:picLocks noChangeAspect="1"/>
          </p:cNvPicPr>
          <p:nvPr/>
        </p:nvPicPr>
        <p:blipFill>
          <a:blip r:embed="rId4">
            <a:alphaModFix amt="24000"/>
          </a:blip>
          <a:stretch>
            <a:fillRect/>
          </a:stretch>
        </p:blipFill>
        <p:spPr>
          <a:xfrm>
            <a:off x="5594350" y="4524561"/>
            <a:ext cx="3549650" cy="23334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8188" y="2818190"/>
            <a:ext cx="8229600" cy="89860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278188" y="544286"/>
          <a:ext cx="8611810" cy="5288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2362"/>
                <a:gridCol w="1722362"/>
                <a:gridCol w="1722362"/>
                <a:gridCol w="1722362"/>
                <a:gridCol w="1722362"/>
              </a:tblGrid>
              <a:tr h="45463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Costa Rica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Nicaragua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Guatemala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Canada</a:t>
                      </a:r>
                      <a:endParaRPr lang="en-US" dirty="0"/>
                    </a:p>
                  </a:txBody>
                  <a:tcPr/>
                </a:tc>
              </a:tr>
              <a:tr h="454630">
                <a:tc>
                  <a:txBody>
                    <a:bodyPr/>
                    <a:lstStyle/>
                    <a:p>
                      <a:r>
                        <a:rPr lang="en-US" dirty="0" smtClean="0"/>
                        <a:t>Population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4,636,348 (2012 </a:t>
                      </a:r>
                      <a:r>
                        <a:rPr lang="en-US" dirty="0" err="1" smtClean="0"/>
                        <a:t>est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5,727,707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14,099,032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34,300,083</a:t>
                      </a:r>
                      <a:endParaRPr lang="en-US" dirty="0"/>
                    </a:p>
                  </a:txBody>
                  <a:tcPr/>
                </a:tc>
              </a:tr>
              <a:tr h="454630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51,100 sq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130,370 sq</a:t>
                      </a:r>
                      <a:r>
                        <a:rPr lang="en-US" baseline="0" dirty="0" smtClean="0"/>
                        <a:t>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108,889 sq km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9,984,670 sq km</a:t>
                      </a:r>
                      <a:endParaRPr lang="en-US" dirty="0"/>
                    </a:p>
                  </a:txBody>
                  <a:tcPr/>
                </a:tc>
              </a:tr>
              <a:tr h="454630">
                <a:tc>
                  <a:txBody>
                    <a:bodyPr/>
                    <a:lstStyle/>
                    <a:p>
                      <a:r>
                        <a:rPr lang="en-US" dirty="0" smtClean="0"/>
                        <a:t>Life</a:t>
                      </a:r>
                      <a:r>
                        <a:rPr lang="en-US" baseline="0" dirty="0" smtClean="0"/>
                        <a:t> expectancy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78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72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81.5 years</a:t>
                      </a:r>
                      <a:endParaRPr lang="en-US" dirty="0"/>
                    </a:p>
                  </a:txBody>
                  <a:tcPr/>
                </a:tc>
              </a:tr>
              <a:tr h="454630">
                <a:tc>
                  <a:txBody>
                    <a:bodyPr/>
                    <a:lstStyle/>
                    <a:p>
                      <a:r>
                        <a:rPr lang="en-US" dirty="0" smtClean="0"/>
                        <a:t>Median 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23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years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 years</a:t>
                      </a:r>
                      <a:endParaRPr lang="en-US" dirty="0"/>
                    </a:p>
                  </a:txBody>
                  <a:tcPr/>
                </a:tc>
              </a:tr>
              <a:tr h="454630">
                <a:tc>
                  <a:txBody>
                    <a:bodyPr/>
                    <a:lstStyle/>
                    <a:p>
                      <a:r>
                        <a:rPr lang="en-US" dirty="0" smtClean="0"/>
                        <a:t>Literacy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95%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67%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69%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99%</a:t>
                      </a:r>
                      <a:endParaRPr lang="en-US" dirty="0"/>
                    </a:p>
                  </a:txBody>
                  <a:tcPr/>
                </a:tc>
              </a:tr>
              <a:tr h="454630">
                <a:tc>
                  <a:txBody>
                    <a:bodyPr/>
                    <a:lstStyle/>
                    <a:p>
                      <a:r>
                        <a:rPr lang="en-US" dirty="0" smtClean="0"/>
                        <a:t>GDP per capita (USD)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$11,500(2011)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$3,200 (2011)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$5,000 (2011)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$40,300 (2011)</a:t>
                      </a:r>
                      <a:endParaRPr lang="en-US" dirty="0"/>
                    </a:p>
                  </a:txBody>
                  <a:tcPr/>
                </a:tc>
              </a:tr>
              <a:tr h="45463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Gini</a:t>
                      </a:r>
                      <a:r>
                        <a:rPr lang="en-US" dirty="0" smtClean="0"/>
                        <a:t> index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50.3% (2009)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43.1% (2001)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55.1% (2007)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32.1% (2010)</a:t>
                      </a:r>
                      <a:endParaRPr lang="en-US" dirty="0"/>
                    </a:p>
                  </a:txBody>
                  <a:tcPr/>
                </a:tc>
              </a:tr>
              <a:tr h="454630">
                <a:tc>
                  <a:txBody>
                    <a:bodyPr/>
                    <a:lstStyle/>
                    <a:p>
                      <a:r>
                        <a:rPr lang="en-US" dirty="0" smtClean="0"/>
                        <a:t>Exports (USD)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$10.7 billion (2011)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$4.0 billion</a:t>
                      </a:r>
                      <a:r>
                        <a:rPr lang="en-US" baseline="0" dirty="0" smtClean="0"/>
                        <a:t> (2011)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$10.3 billion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$450.6 billion (2011)</a:t>
                      </a:r>
                      <a:endParaRPr lang="en-US" dirty="0"/>
                    </a:p>
                  </a:txBody>
                  <a:tcPr/>
                </a:tc>
              </a:tr>
              <a:tr h="454630">
                <a:tc>
                  <a:txBody>
                    <a:bodyPr/>
                    <a:lstStyle/>
                    <a:p>
                      <a:r>
                        <a:rPr lang="en-US" dirty="0" smtClean="0"/>
                        <a:t>Military expenditures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0.6% of GDP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0.6%</a:t>
                      </a:r>
                      <a:r>
                        <a:rPr lang="en-US" baseline="0" dirty="0" smtClean="0"/>
                        <a:t> of GDP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0.4% of GDP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1.1% of GDP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sz="2400" dirty="0" smtClean="0"/>
              <a:t>Booth, J.A. (1998). </a:t>
            </a:r>
            <a:r>
              <a:rPr lang="en-US" sz="2400" i="1" dirty="0" smtClean="0"/>
              <a:t>Costa Rica: Quest for democracy. </a:t>
            </a:r>
            <a:r>
              <a:rPr lang="en-US" sz="2400" dirty="0" err="1" smtClean="0"/>
              <a:t>Westview</a:t>
            </a:r>
            <a:r>
              <a:rPr lang="en-US" sz="2400" dirty="0" smtClean="0"/>
              <a:t> Press.</a:t>
            </a:r>
          </a:p>
          <a:p>
            <a:pPr>
              <a:buNone/>
            </a:pPr>
            <a:r>
              <a:rPr lang="en-US" sz="2400" dirty="0" smtClean="0"/>
              <a:t>Bowman, K. (2000). “New Scholarship on Costa Rican </a:t>
            </a:r>
            <a:r>
              <a:rPr lang="en-US" sz="2400" dirty="0" err="1" smtClean="0"/>
              <a:t>Exceptionalism</a:t>
            </a:r>
            <a:r>
              <a:rPr lang="en-US" sz="2400" dirty="0" smtClean="0"/>
              <a:t>.” </a:t>
            </a:r>
            <a:r>
              <a:rPr lang="en-US" sz="2400" i="1" dirty="0" smtClean="0"/>
              <a:t>Journal of </a:t>
            </a:r>
            <a:r>
              <a:rPr lang="en-US" sz="2400" i="1" dirty="0" err="1" smtClean="0"/>
              <a:t>Interamerican</a:t>
            </a:r>
            <a:r>
              <a:rPr lang="en-US" sz="2400" i="1" dirty="0" smtClean="0"/>
              <a:t> Studies </a:t>
            </a:r>
            <a:r>
              <a:rPr lang="en-US" sz="2400" dirty="0" smtClean="0"/>
              <a:t>41(2).</a:t>
            </a:r>
          </a:p>
          <a:p>
            <a:pPr>
              <a:buNone/>
            </a:pPr>
            <a:r>
              <a:rPr lang="en-US" sz="2400" dirty="0" smtClean="0"/>
              <a:t>Palmer, S. and Molina, I. (2004). </a:t>
            </a:r>
            <a:r>
              <a:rPr lang="en-US" sz="2400" i="1" dirty="0" smtClean="0"/>
              <a:t>Costa Rica Reader. </a:t>
            </a:r>
            <a:r>
              <a:rPr lang="en-US" sz="2400" dirty="0" smtClean="0"/>
              <a:t>Duke University Press.</a:t>
            </a:r>
          </a:p>
          <a:p>
            <a:pPr>
              <a:buNone/>
            </a:pPr>
            <a:r>
              <a:rPr lang="en-US" sz="2400" dirty="0" smtClean="0"/>
              <a:t>Skidmore, T.P. (2001). </a:t>
            </a:r>
            <a:r>
              <a:rPr lang="en-US" sz="2400" i="1" dirty="0" smtClean="0"/>
              <a:t>Modern Latin America. </a:t>
            </a:r>
            <a:r>
              <a:rPr lang="en-US" sz="2400" dirty="0" smtClean="0"/>
              <a:t>Oxford University Press.</a:t>
            </a:r>
          </a:p>
          <a:p>
            <a:pPr>
              <a:buNone/>
            </a:pPr>
            <a:r>
              <a:rPr lang="en-US" sz="2400" dirty="0" smtClean="0"/>
              <a:t> Stewart, Watt. (1964). </a:t>
            </a:r>
            <a:r>
              <a:rPr lang="en-US" sz="2400" i="1" dirty="0" smtClean="0"/>
              <a:t>Keith and Costa Rica</a:t>
            </a:r>
            <a:r>
              <a:rPr lang="en-US" sz="2400" dirty="0" smtClean="0"/>
              <a:t>. University of New Mexico Press.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Picture 2.png"/>
          <p:cNvPicPr>
            <a:picLocks noChangeAspect="1"/>
          </p:cNvPicPr>
          <p:nvPr/>
        </p:nvPicPr>
        <p:blipFill>
          <a:blip r:embed="rId2">
            <a:alphaModFix amt="25000"/>
          </a:blip>
          <a:stretch>
            <a:fillRect/>
          </a:stretch>
        </p:blipFill>
        <p:spPr>
          <a:xfrm>
            <a:off x="5514398" y="4426932"/>
            <a:ext cx="3629602" cy="24310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1632</TotalTime>
  <Words>868</Words>
  <Application>Microsoft Macintosh PowerPoint</Application>
  <PresentationFormat>On-screen Show (4:3)</PresentationFormat>
  <Paragraphs>126</Paragraphs>
  <Slides>9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Costa Rica: a brief history for grad students</vt:lpstr>
      <vt:lpstr>Slide 2</vt:lpstr>
      <vt:lpstr>Costa Rica Exceptionalism</vt:lpstr>
      <vt:lpstr>Economy</vt:lpstr>
      <vt:lpstr>Coffee and bananas</vt:lpstr>
      <vt:lpstr>Slide 6</vt:lpstr>
      <vt:lpstr>Slide 7</vt:lpstr>
      <vt:lpstr>Slide 8</vt:lpstr>
      <vt:lpstr>Resources: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Costa Rica: a brief history for grad students</dc:title>
  <dc:creator>j chapman</dc:creator>
  <cp:lastModifiedBy>j chapman</cp:lastModifiedBy>
  <cp:revision>3</cp:revision>
  <dcterms:created xsi:type="dcterms:W3CDTF">2012-02-28T22:53:38Z</dcterms:created>
  <dcterms:modified xsi:type="dcterms:W3CDTF">2012-02-28T22:54:10Z</dcterms:modified>
</cp:coreProperties>
</file>