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F51CC-E1B0-4260-B270-FFF5A787E464}" type="datetimeFigureOut">
              <a:rPr lang="en-US" smtClean="0"/>
              <a:t>4/26/2012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659BB2-AC57-457B-94D4-77A0E7EFA59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Water from Lake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Arenal</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flows down a large-diameter tunnel to the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Arenal</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Hydroelectric Complex (producing 640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GWh</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/year), from which it passes into a second tunnel to reach the Miguel Pablo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Dengo</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hydroelectric plant. (producing 730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GWh</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/year). The Miguel Pablo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Dengo</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plant is further supported by water diverted from the Santa Rosa River. After passing through this second plant, water is diverted back into the Santa Rosa River, as well as into two cement-lined irrigation canals. The remainder of the water continues to the </a:t>
            </a:r>
            <a:r>
              <a:rPr kumimoji="0" lang="en-CA"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Sandillal</a:t>
            </a:r>
            <a:r>
              <a:rPr kumimoji="0" lang="en-CA"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Hydroelectric Plant and from there into the Canal del Sur irrigation canal. </a:t>
            </a:r>
            <a:r>
              <a:rPr kumimoji="0" lang="en-CA" sz="12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Figure borrowed from the </a:t>
            </a:r>
            <a:r>
              <a:rPr kumimoji="0" lang="en-CA" sz="12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Instituto</a:t>
            </a:r>
            <a:r>
              <a:rPr kumimoji="0" lang="en-CA" sz="12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CA" sz="12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Costariccense</a:t>
            </a:r>
            <a:r>
              <a:rPr kumimoji="0" lang="en-CA" sz="12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 la </a:t>
            </a:r>
            <a:r>
              <a:rPr kumimoji="0" lang="en-CA" sz="12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Electricidad</a:t>
            </a:r>
            <a:r>
              <a:rPr kumimoji="0" lang="en-CA" sz="12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(http://www.grupoice.com/esp/cencon/pdf/ampdsan.pdf)</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38659BB2-AC57-457B-94D4-77A0E7EFA59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659BB2-AC57-457B-94D4-77A0E7EFA59D}"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2F737-1FD2-4B87-A47E-CE87F3E5EC9B}"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2F737-1FD2-4B87-A47E-CE87F3E5EC9B}"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2F737-1FD2-4B87-A47E-CE87F3E5EC9B}"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2F737-1FD2-4B87-A47E-CE87F3E5EC9B}"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2F737-1FD2-4B87-A47E-CE87F3E5EC9B}"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32F737-1FD2-4B87-A47E-CE87F3E5EC9B}"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2F737-1FD2-4B87-A47E-CE87F3E5EC9B}" type="datetimeFigureOut">
              <a:rPr lang="en-US" smtClean="0"/>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2F737-1FD2-4B87-A47E-CE87F3E5EC9B}" type="datetimeFigureOut">
              <a:rPr lang="en-US" smtClean="0"/>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2F737-1FD2-4B87-A47E-CE87F3E5EC9B}" type="datetimeFigureOut">
              <a:rPr lang="en-US" smtClean="0"/>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2F737-1FD2-4B87-A47E-CE87F3E5EC9B}"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2F737-1FD2-4B87-A47E-CE87F3E5EC9B}"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D7FF40-5BA6-4370-8305-43D389803F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2F737-1FD2-4B87-A47E-CE87F3E5EC9B}" type="datetimeFigureOut">
              <a:rPr lang="en-US" smtClean="0"/>
              <a:t>4/26/2012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7FF40-5BA6-4370-8305-43D389803F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dirty="0"/>
              <a:t>Tough choices in the </a:t>
            </a:r>
            <a:r>
              <a:rPr lang="en-CA" b="1" dirty="0" err="1"/>
              <a:t>Tempisque</a:t>
            </a:r>
            <a:r>
              <a:rPr lang="en-CA" b="1" dirty="0"/>
              <a:t> River Basin: Allocating freshwater flows among human, geological, and ecological systems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38100" y="1724025"/>
            <a:ext cx="9029700" cy="3990975"/>
          </a:xfrm>
          <a:prstGeom prst="rect">
            <a:avLst/>
          </a:prstGeom>
          <a:noFill/>
          <a:ln w="9525">
            <a:noFill/>
            <a:miter lim="800000"/>
            <a:headEnd/>
            <a:tailEnd/>
          </a:ln>
        </p:spPr>
      </p:pic>
      <p:sp>
        <p:nvSpPr>
          <p:cNvPr id="1028" name="Rectangle 4"/>
          <p:cNvSpPr>
            <a:spLocks noChangeArrowheads="1"/>
          </p:cNvSpPr>
          <p:nvPr/>
        </p:nvSpPr>
        <p:spPr bwMode="auto">
          <a:xfrm>
            <a:off x="0" y="630549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Lake </a:t>
            </a:r>
            <a:r>
              <a:rPr kumimoji="0" lang="en-CA"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Arenal</a:t>
            </a:r>
            <a:r>
              <a:rPr kumimoji="0" lang="en-CA"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Hydroelectric Project.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CA" sz="2800" dirty="0"/>
              <a:t>The </a:t>
            </a:r>
            <a:r>
              <a:rPr lang="en-CA" sz="2800" b="1" dirty="0"/>
              <a:t>human dimension</a:t>
            </a:r>
            <a:r>
              <a:rPr lang="en-CA" sz="2800" dirty="0"/>
              <a:t>: water use and conflict in </a:t>
            </a:r>
            <a:r>
              <a:rPr lang="en-CA" sz="2800" dirty="0" smtClean="0"/>
              <a:t>Guanacaste</a:t>
            </a:r>
          </a:p>
          <a:p>
            <a:endParaRPr lang="en-US" sz="2800" dirty="0"/>
          </a:p>
          <a:p>
            <a:r>
              <a:rPr lang="en-CA" sz="2800" dirty="0"/>
              <a:t>The </a:t>
            </a:r>
            <a:r>
              <a:rPr lang="en-CA" sz="2800" b="1" dirty="0"/>
              <a:t>ecological dimension</a:t>
            </a:r>
            <a:r>
              <a:rPr lang="en-CA" sz="2800" dirty="0"/>
              <a:t>: preserving ecological flows to maintain ecosystem </a:t>
            </a:r>
            <a:r>
              <a:rPr lang="en-CA" sz="2800" dirty="0" smtClean="0"/>
              <a:t>services</a:t>
            </a:r>
          </a:p>
          <a:p>
            <a:endParaRPr lang="en-US" sz="2800" dirty="0"/>
          </a:p>
          <a:p>
            <a:r>
              <a:rPr lang="en-CA" sz="2800" dirty="0"/>
              <a:t>The </a:t>
            </a:r>
            <a:r>
              <a:rPr lang="en-CA" sz="2800" b="1" dirty="0" err="1" smtClean="0"/>
              <a:t>hydrogeological</a:t>
            </a:r>
            <a:r>
              <a:rPr lang="en-CA" sz="2800" b="1" dirty="0" smtClean="0"/>
              <a:t> dimension</a:t>
            </a:r>
            <a:r>
              <a:rPr lang="en-CA" sz="2800" dirty="0" smtClean="0"/>
              <a:t>: </a:t>
            </a:r>
            <a:r>
              <a:rPr lang="en-CA" sz="2800" dirty="0"/>
              <a:t>Vulnerability of the </a:t>
            </a:r>
            <a:r>
              <a:rPr lang="en-CA" sz="2800" dirty="0" err="1"/>
              <a:t>Tempisque</a:t>
            </a:r>
            <a:r>
              <a:rPr lang="en-CA" sz="2800" dirty="0"/>
              <a:t> Aquifer as a Result of Overuse</a:t>
            </a:r>
            <a:endParaRPr lang="en-US" sz="2800" dirty="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Decision makers and stakeholders</a:t>
            </a:r>
            <a:endParaRPr lang="en-US" dirty="0"/>
          </a:p>
        </p:txBody>
      </p:sp>
      <p:pic>
        <p:nvPicPr>
          <p:cNvPr id="18434" name="Picture 2"/>
          <p:cNvPicPr>
            <a:picLocks noChangeAspect="1" noChangeArrowheads="1"/>
          </p:cNvPicPr>
          <p:nvPr/>
        </p:nvPicPr>
        <p:blipFill>
          <a:blip r:embed="rId3" cstate="print"/>
          <a:srcRect/>
          <a:stretch>
            <a:fillRect/>
          </a:stretch>
        </p:blipFill>
        <p:spPr bwMode="auto">
          <a:xfrm>
            <a:off x="295275" y="1066800"/>
            <a:ext cx="8467725" cy="5257800"/>
          </a:xfrm>
          <a:prstGeom prst="rect">
            <a:avLst/>
          </a:prstGeom>
          <a:noFill/>
          <a:ln w="9525">
            <a:noFill/>
            <a:miter lim="800000"/>
            <a:headEnd/>
            <a:tailEnd/>
          </a:ln>
        </p:spPr>
      </p:pic>
      <p:sp>
        <p:nvSpPr>
          <p:cNvPr id="18435" name="Rectangle 3"/>
          <p:cNvSpPr>
            <a:spLocks noChangeArrowheads="1"/>
          </p:cNvSpPr>
          <p:nvPr/>
        </p:nvSpPr>
        <p:spPr bwMode="auto">
          <a:xfrm>
            <a:off x="0" y="6217622"/>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Figure 2</a:t>
            </a:r>
            <a:r>
              <a:rPr kumimoji="0" lang="en-CA"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Governmental and non-governmental actors expected to be involved in water planning and policy in the </a:t>
            </a:r>
            <a:r>
              <a:rPr kumimoji="0" lang="en-CA"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Tempisque</a:t>
            </a:r>
            <a:r>
              <a:rPr kumimoji="0" lang="en-CA"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River Basin, Guanacaste. </a:t>
            </a:r>
            <a:endParaRPr kumimoji="0" lang="en-C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Developing objectives </a:t>
            </a:r>
            <a:endParaRPr lang="en-US" dirty="0"/>
          </a:p>
        </p:txBody>
      </p:sp>
      <p:pic>
        <p:nvPicPr>
          <p:cNvPr id="20482" name="Picture 2"/>
          <p:cNvPicPr>
            <a:picLocks noChangeAspect="1" noChangeArrowheads="1"/>
          </p:cNvPicPr>
          <p:nvPr/>
        </p:nvPicPr>
        <p:blipFill>
          <a:blip r:embed="rId3" cstate="print"/>
          <a:srcRect/>
          <a:stretch>
            <a:fillRect/>
          </a:stretch>
        </p:blipFill>
        <p:spPr bwMode="auto">
          <a:xfrm>
            <a:off x="923925" y="1066800"/>
            <a:ext cx="7762875" cy="5791200"/>
          </a:xfrm>
          <a:prstGeom prst="rect">
            <a:avLst/>
          </a:prstGeom>
          <a:noFill/>
          <a:ln w="9525">
            <a:noFill/>
            <a:miter lim="800000"/>
            <a:headEnd/>
            <a:tailEnd/>
          </a:ln>
        </p:spPr>
      </p:pic>
      <p:sp>
        <p:nvSpPr>
          <p:cNvPr id="5" name="Rectangle 4"/>
          <p:cNvSpPr/>
          <p:nvPr/>
        </p:nvSpPr>
        <p:spPr>
          <a:xfrm>
            <a:off x="66512" y="6412468"/>
            <a:ext cx="4048288" cy="369332"/>
          </a:xfrm>
          <a:prstGeom prst="rect">
            <a:avLst/>
          </a:prstGeom>
        </p:spPr>
        <p:txBody>
          <a:bodyPr wrap="none">
            <a:spAutoFit/>
          </a:bodyPr>
          <a:lstStyle/>
          <a:p>
            <a:r>
              <a:rPr lang="en-CA" b="1" dirty="0"/>
              <a:t>Figure 3.</a:t>
            </a:r>
            <a:r>
              <a:rPr lang="en-CA" dirty="0"/>
              <a:t> Means-ends objective hierarchy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4195" y="228600"/>
          <a:ext cx="9035610" cy="6248400"/>
        </p:xfrm>
        <a:graphic>
          <a:graphicData uri="http://schemas.openxmlformats.org/drawingml/2006/table">
            <a:tbl>
              <a:tblPr/>
              <a:tblGrid>
                <a:gridCol w="2041102"/>
                <a:gridCol w="3509700"/>
                <a:gridCol w="3484808"/>
              </a:tblGrid>
              <a:tr h="203302">
                <a:tc gridSpan="3">
                  <a:txBody>
                    <a:bodyPr/>
                    <a:lstStyle/>
                    <a:p>
                      <a:pPr marL="0" marR="0">
                        <a:spcBef>
                          <a:spcPts val="0"/>
                        </a:spcBef>
                        <a:spcAft>
                          <a:spcPts val="0"/>
                        </a:spcAft>
                      </a:pPr>
                      <a:r>
                        <a:rPr lang="en-CA" sz="1400" b="1" dirty="0">
                          <a:latin typeface="Calibri"/>
                          <a:ea typeface="Times New Roman"/>
                        </a:rPr>
                        <a:t>Table 1. Risks and benefits of the proposed alternative uses for water from the </a:t>
                      </a:r>
                      <a:r>
                        <a:rPr lang="en-CA" sz="1400" b="1" dirty="0" err="1">
                          <a:latin typeface="Calibri"/>
                          <a:ea typeface="Times New Roman"/>
                        </a:rPr>
                        <a:t>Arenal</a:t>
                      </a:r>
                      <a:r>
                        <a:rPr lang="en-CA" sz="1400" b="1" dirty="0">
                          <a:latin typeface="Calibri"/>
                          <a:ea typeface="Times New Roman"/>
                        </a:rPr>
                        <a:t> Hydroelectric Project</a:t>
                      </a:r>
                      <a:endParaRPr lang="en-US" sz="1400" dirty="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65944">
                <a:tc>
                  <a:txBody>
                    <a:bodyPr/>
                    <a:lstStyle/>
                    <a:p>
                      <a:pPr marL="0" marR="0">
                        <a:spcBef>
                          <a:spcPts val="0"/>
                        </a:spcBef>
                        <a:spcAft>
                          <a:spcPts val="0"/>
                        </a:spcAft>
                      </a:pPr>
                      <a:r>
                        <a:rPr lang="en-CA" sz="1200" b="1">
                          <a:latin typeface="Calibri"/>
                          <a:ea typeface="Times New Roman"/>
                        </a:rPr>
                        <a:t>Alternative</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b="1">
                          <a:latin typeface="Calibri"/>
                          <a:ea typeface="Times New Roman"/>
                        </a:rPr>
                        <a:t>Benefits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b="1">
                          <a:latin typeface="Calibri"/>
                          <a:ea typeface="Times New Roman"/>
                        </a:rPr>
                        <a:t>Tradeoffs, costs, and risks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716">
                <a:tc>
                  <a:txBody>
                    <a:bodyPr/>
                    <a:lstStyle/>
                    <a:p>
                      <a:pPr marL="0" marR="0">
                        <a:spcBef>
                          <a:spcPts val="0"/>
                        </a:spcBef>
                        <a:spcAft>
                          <a:spcPts val="0"/>
                        </a:spcAft>
                      </a:pPr>
                      <a:r>
                        <a:rPr lang="en-CA" sz="1200">
                          <a:latin typeface="Calibri"/>
                          <a:ea typeface="Times New Roman"/>
                        </a:rPr>
                        <a:t>Commit flows to the upper </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-Supports the production of ecosystem services enjoyed by humans, including flood regulation and the production of commercially and ecologically important species.</a:t>
                      </a:r>
                      <a:endParaRPr lang="en-US" sz="1400">
                        <a:latin typeface="Times New Roman"/>
                        <a:ea typeface="Times New Roman"/>
                      </a:endParaRPr>
                    </a:p>
                    <a:p>
                      <a:pPr marL="0" marR="0">
                        <a:spcBef>
                          <a:spcPts val="0"/>
                        </a:spcBef>
                        <a:spcAft>
                          <a:spcPts val="0"/>
                        </a:spcAft>
                      </a:pPr>
                      <a:r>
                        <a:rPr lang="en-CA" sz="1200">
                          <a:latin typeface="Calibri"/>
                          <a:ea typeface="Times New Roman"/>
                        </a:rPr>
                        <a:t>-Equitably beneficial</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-May result in the unintentional “reclamation” of drained wetlands currently used for agriculture.</a:t>
                      </a:r>
                      <a:endParaRPr lang="en-US" sz="1400">
                        <a:latin typeface="Times New Roman"/>
                        <a:ea typeface="Times New Roman"/>
                      </a:endParaRPr>
                    </a:p>
                    <a:p>
                      <a:pPr marL="0" marR="0">
                        <a:spcBef>
                          <a:spcPts val="0"/>
                        </a:spcBef>
                        <a:spcAft>
                          <a:spcPts val="0"/>
                        </a:spcAft>
                      </a:pPr>
                      <a:r>
                        <a:rPr lang="en-CA" sz="1200">
                          <a:latin typeface="Calibri"/>
                          <a:ea typeface="Times New Roman"/>
                        </a:rPr>
                        <a:t>-Without better control over or re-negotiation of concessions allowing withdrawals from the river, may ultimately increase total water use.</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5659">
                <a:tc>
                  <a:txBody>
                    <a:bodyPr/>
                    <a:lstStyle/>
                    <a:p>
                      <a:pPr marL="0" marR="0">
                        <a:spcBef>
                          <a:spcPts val="0"/>
                        </a:spcBef>
                        <a:spcAft>
                          <a:spcPts val="0"/>
                        </a:spcAft>
                      </a:pPr>
                      <a:r>
                        <a:rPr lang="en-CA" sz="1200">
                          <a:latin typeface="Calibri"/>
                          <a:ea typeface="Times New Roman"/>
                        </a:rPr>
                        <a:t>Expand irrigation projects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dirty="0">
                          <a:latin typeface="Calibri"/>
                          <a:ea typeface="Times New Roman"/>
                        </a:rPr>
                        <a:t>-Support livelihoods of agricultural producers</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-Relieve pressure on the in terms of the deviation of superficial flows.</a:t>
                      </a:r>
                      <a:endParaRPr lang="en-US" sz="1400" dirty="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dirty="0">
                          <a:latin typeface="Calibri"/>
                          <a:ea typeface="Times New Roman"/>
                        </a:rPr>
                        <a:t>-Benefits only a few families connected to the system.</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-Creation of habitat for vector-borne disease</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-Expanding cultivated area and Increasing connectivity between fields and waterways via cement channels may potentiate agrochemical, organic, and sediment contamination of the .</a:t>
                      </a:r>
                      <a:endParaRPr lang="en-US" sz="1400" dirty="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830">
                <a:tc>
                  <a:txBody>
                    <a:bodyPr/>
                    <a:lstStyle/>
                    <a:p>
                      <a:pPr marL="0" marR="0">
                        <a:spcBef>
                          <a:spcPts val="0"/>
                        </a:spcBef>
                        <a:spcAft>
                          <a:spcPts val="0"/>
                        </a:spcAft>
                      </a:pPr>
                      <a:r>
                        <a:rPr lang="en-CA" sz="1200">
                          <a:latin typeface="Calibri"/>
                          <a:ea typeface="Times New Roman"/>
                        </a:rPr>
                        <a:t>Create additional surface reservoirs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-Increased localized infiltration to the aquifer</a:t>
                      </a:r>
                      <a:endParaRPr lang="en-US" sz="1400">
                        <a:latin typeface="Times New Roman"/>
                        <a:ea typeface="Times New Roman"/>
                      </a:endParaRPr>
                    </a:p>
                    <a:p>
                      <a:pPr marL="0" marR="0">
                        <a:spcBef>
                          <a:spcPts val="0"/>
                        </a:spcBef>
                        <a:spcAft>
                          <a:spcPts val="0"/>
                        </a:spcAft>
                      </a:pPr>
                      <a:r>
                        <a:rPr lang="en-CA" sz="1200">
                          <a:latin typeface="Calibri"/>
                          <a:ea typeface="Times New Roman"/>
                        </a:rPr>
                        <a:t>-Easy to access stored water.</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dirty="0">
                          <a:latin typeface="Calibri"/>
                          <a:ea typeface="Times New Roman"/>
                        </a:rPr>
                        <a:t>-Loss of water through evaporation</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-Creation of habitat for vector-borne disease</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-Possible methane gas production</a:t>
                      </a:r>
                      <a:endParaRPr lang="en-US" sz="1400" dirty="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7545">
                <a:tc>
                  <a:txBody>
                    <a:bodyPr/>
                    <a:lstStyle/>
                    <a:p>
                      <a:pPr marL="0" marR="0">
                        <a:spcBef>
                          <a:spcPts val="0"/>
                        </a:spcBef>
                        <a:spcAft>
                          <a:spcPts val="0"/>
                        </a:spcAft>
                      </a:pPr>
                      <a:r>
                        <a:rPr lang="en-CA" sz="1200">
                          <a:latin typeface="Calibri"/>
                          <a:ea typeface="Times New Roman"/>
                        </a:rPr>
                        <a:t>Aquifer Recovery and Storage</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 Relieves pressure on the Tempisque aquifer and avoids future problems with compaction and reduced storativity.</a:t>
                      </a:r>
                      <a:endParaRPr lang="en-US" sz="1400">
                        <a:latin typeface="Times New Roman"/>
                        <a:ea typeface="Times New Roman"/>
                      </a:endParaRPr>
                    </a:p>
                    <a:p>
                      <a:pPr marL="0" marR="0">
                        <a:spcBef>
                          <a:spcPts val="0"/>
                        </a:spcBef>
                        <a:spcAft>
                          <a:spcPts val="0"/>
                        </a:spcAft>
                      </a:pPr>
                      <a:r>
                        <a:rPr lang="en-CA" sz="1200">
                          <a:latin typeface="Calibri"/>
                          <a:ea typeface="Times New Roman"/>
                        </a:rPr>
                        <a:t>- Avoid evaporative waste and increases long-term storage.</a:t>
                      </a:r>
                      <a:endParaRPr lang="en-US" sz="1400">
                        <a:latin typeface="Times New Roman"/>
                        <a:ea typeface="Times New Roman"/>
                      </a:endParaRPr>
                    </a:p>
                    <a:p>
                      <a:pPr marL="0" marR="0">
                        <a:spcBef>
                          <a:spcPts val="0"/>
                        </a:spcBef>
                        <a:spcAft>
                          <a:spcPts val="0"/>
                        </a:spcAft>
                      </a:pPr>
                      <a:r>
                        <a:rPr lang="en-CA" sz="1200">
                          <a:latin typeface="Calibri"/>
                          <a:ea typeface="Times New Roman"/>
                        </a:rPr>
                        <a:t>- Support groundwater-dependent ecosystems like the and associated wetlands through the restoration of natural discharge areas.</a:t>
                      </a:r>
                      <a:endParaRPr lang="en-US" sz="1400">
                        <a:latin typeface="Times New Roman"/>
                        <a:ea typeface="Times New Roman"/>
                      </a:endParaRPr>
                    </a:p>
                    <a:p>
                      <a:pPr marL="0" marR="0">
                        <a:spcBef>
                          <a:spcPts val="0"/>
                        </a:spcBef>
                        <a:spcAft>
                          <a:spcPts val="0"/>
                        </a:spcAft>
                      </a:pPr>
                      <a:r>
                        <a:rPr lang="en-CA" sz="1200">
                          <a:latin typeface="Calibri"/>
                          <a:ea typeface="Times New Roman"/>
                        </a:rPr>
                        <a:t>- Equitably beneficial in the sense that ASR increases a common pool resource</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 Increased cost in terms of equipment, pre-injection water purification, and pumping.</a:t>
                      </a:r>
                      <a:endParaRPr lang="en-US" sz="1400">
                        <a:latin typeface="Times New Roman"/>
                        <a:ea typeface="Times New Roman"/>
                      </a:endParaRPr>
                    </a:p>
                    <a:p>
                      <a:pPr marL="0" marR="0">
                        <a:spcBef>
                          <a:spcPts val="0"/>
                        </a:spcBef>
                        <a:spcAft>
                          <a:spcPts val="0"/>
                        </a:spcAft>
                      </a:pPr>
                      <a:r>
                        <a:rPr lang="en-CA" sz="1200">
                          <a:latin typeface="Calibri"/>
                          <a:ea typeface="Times New Roman"/>
                        </a:rPr>
                        <a:t>- The amount of water that can be stored is constrained by the characteristics of the available formations (conductivity, storativity, connectivity to other formations)</a:t>
                      </a:r>
                      <a:endParaRPr lang="en-US" sz="1400">
                        <a:latin typeface="Times New Roman"/>
                        <a:ea typeface="Times New Roman"/>
                      </a:endParaRPr>
                    </a:p>
                    <a:p>
                      <a:pPr marL="0" marR="0">
                        <a:spcBef>
                          <a:spcPts val="0"/>
                        </a:spcBef>
                        <a:spcAft>
                          <a:spcPts val="0"/>
                        </a:spcAft>
                      </a:pPr>
                      <a:r>
                        <a:rPr lang="en-CA" sz="1200">
                          <a:latin typeface="Calibri"/>
                          <a:ea typeface="Times New Roman"/>
                        </a:rPr>
                        <a:t>-Sustainable use is dependent on the equitable and controlled access to groundwater through MINAET concessions.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830">
                <a:tc>
                  <a:txBody>
                    <a:bodyPr/>
                    <a:lstStyle/>
                    <a:p>
                      <a:pPr marL="0" marR="0">
                        <a:spcBef>
                          <a:spcPts val="0"/>
                        </a:spcBef>
                        <a:spcAft>
                          <a:spcPts val="0"/>
                        </a:spcAft>
                      </a:pPr>
                      <a:r>
                        <a:rPr lang="en-CA" sz="1200">
                          <a:latin typeface="Calibri"/>
                          <a:ea typeface="Times New Roman"/>
                        </a:rPr>
                        <a:t>Support urban centers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-Benefits many</a:t>
                      </a:r>
                      <a:endParaRPr lang="en-US" sz="1400">
                        <a:latin typeface="Times New Roman"/>
                        <a:ea typeface="Times New Roman"/>
                      </a:endParaRPr>
                    </a:p>
                    <a:p>
                      <a:pPr marL="0" marR="0">
                        <a:spcBef>
                          <a:spcPts val="0"/>
                        </a:spcBef>
                        <a:spcAft>
                          <a:spcPts val="0"/>
                        </a:spcAft>
                      </a:pPr>
                      <a:r>
                        <a:rPr lang="en-CA" sz="1200">
                          <a:latin typeface="Calibri"/>
                          <a:ea typeface="Times New Roman"/>
                        </a:rPr>
                        <a:t>-Relieve pressure on aquifers, allows recharge, and supports discharge to groundwater-dependent ecosystems.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-Only a temporary solution if Guanacaste’s cities continue to grow.</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774">
                <a:tc>
                  <a:txBody>
                    <a:bodyPr/>
                    <a:lstStyle/>
                    <a:p>
                      <a:pPr marL="0" marR="0">
                        <a:spcBef>
                          <a:spcPts val="0"/>
                        </a:spcBef>
                        <a:spcAft>
                          <a:spcPts val="0"/>
                        </a:spcAft>
                      </a:pPr>
                      <a:r>
                        <a:rPr lang="en-CA" sz="1200">
                          <a:latin typeface="Calibri"/>
                          <a:ea typeface="Times New Roman"/>
                        </a:rPr>
                        <a:t>Support commercial development</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a:latin typeface="Calibri"/>
                          <a:ea typeface="Times New Roman"/>
                        </a:rPr>
                        <a:t>-Indirect economic benefits to those living in touristic areas.</a:t>
                      </a:r>
                      <a:endParaRPr lang="en-US" sz="140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CA" sz="1200" dirty="0">
                          <a:latin typeface="Calibri"/>
                          <a:ea typeface="Times New Roman"/>
                        </a:rPr>
                        <a:t>-Direct water use benefits to fewer people.</a:t>
                      </a:r>
                      <a:endParaRPr lang="en-US" sz="1400" dirty="0">
                        <a:latin typeface="Times New Roman"/>
                        <a:ea typeface="Times New Roman"/>
                      </a:endParaRPr>
                    </a:p>
                    <a:p>
                      <a:pPr marL="0" marR="0">
                        <a:spcBef>
                          <a:spcPts val="0"/>
                        </a:spcBef>
                        <a:spcAft>
                          <a:spcPts val="0"/>
                        </a:spcAft>
                      </a:pPr>
                      <a:r>
                        <a:rPr lang="en-CA" sz="1200" dirty="0">
                          <a:latin typeface="Calibri"/>
                          <a:ea typeface="Times New Roman"/>
                        </a:rPr>
                        <a:t>-By permitting further coastal development through increased water supply, total water use will increase with no increase in storage.</a:t>
                      </a:r>
                      <a:endParaRPr lang="en-US" sz="1400" dirty="0">
                        <a:latin typeface="Times New Roman"/>
                        <a:ea typeface="Times New Roman"/>
                      </a:endParaRPr>
                    </a:p>
                  </a:txBody>
                  <a:tcPr marL="74674" marR="746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30095" y="304801"/>
          <a:ext cx="8937705" cy="6306133"/>
        </p:xfrm>
        <a:graphic>
          <a:graphicData uri="http://schemas.openxmlformats.org/drawingml/2006/table">
            <a:tbl>
              <a:tblPr/>
              <a:tblGrid>
                <a:gridCol w="1301041"/>
                <a:gridCol w="1341741"/>
                <a:gridCol w="1219641"/>
                <a:gridCol w="1339027"/>
                <a:gridCol w="1220999"/>
                <a:gridCol w="1465197"/>
                <a:gridCol w="1050059"/>
              </a:tblGrid>
              <a:tr h="586080">
                <a:tc gridSpan="7">
                  <a:txBody>
                    <a:bodyPr/>
                    <a:lstStyle/>
                    <a:p>
                      <a:pPr marL="0" marR="0">
                        <a:spcBef>
                          <a:spcPts val="0"/>
                        </a:spcBef>
                        <a:spcAft>
                          <a:spcPts val="0"/>
                        </a:spcAft>
                      </a:pPr>
                      <a:r>
                        <a:rPr lang="en-CA" sz="1200" b="1">
                          <a:latin typeface="Calibri"/>
                          <a:ea typeface="Times New Roman"/>
                        </a:rPr>
                        <a:t>Table 2. Consequence table examine the performance of each water use alternative against the stated objectives. </a:t>
                      </a:r>
                      <a:r>
                        <a:rPr lang="en-CA" sz="1200">
                          <a:latin typeface="Calibri"/>
                          <a:ea typeface="Times New Roman"/>
                        </a:rPr>
                        <a:t>Performance on each objective was rated using the following scale: -2, strong negative effect; -1, some negative effect; 0, no effect; 1, some positive effect; 2, strong positive effect.</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61413">
                <a:tc>
                  <a:txBody>
                    <a:bodyPr/>
                    <a:lstStyle/>
                    <a:p>
                      <a:pPr marL="0" marR="0" algn="r">
                        <a:spcBef>
                          <a:spcPts val="0"/>
                        </a:spcBef>
                        <a:spcAft>
                          <a:spcPts val="0"/>
                        </a:spcAft>
                      </a:pPr>
                      <a:r>
                        <a:rPr lang="en-CA" sz="1200" b="1">
                          <a:latin typeface="Calibri"/>
                          <a:ea typeface="Times New Roman"/>
                        </a:rPr>
                        <a:t>Objectives</a:t>
                      </a:r>
                      <a:endParaRPr lang="en-US" sz="1200">
                        <a:latin typeface="Times New Roman"/>
                        <a:ea typeface="Times New Roman"/>
                      </a:endParaRPr>
                    </a:p>
                    <a:p>
                      <a:pPr marL="0" marR="0" algn="r">
                        <a:spcBef>
                          <a:spcPts val="0"/>
                        </a:spcBef>
                        <a:spcAft>
                          <a:spcPts val="0"/>
                        </a:spcAft>
                      </a:pPr>
                      <a:r>
                        <a:rPr lang="en-CA" sz="1200" b="1">
                          <a:latin typeface="Calibri"/>
                          <a:ea typeface="Times New Roman"/>
                        </a:rPr>
                        <a:t>&amp; Performance Measures</a:t>
                      </a:r>
                      <a:endParaRPr lang="en-US" sz="1200">
                        <a:latin typeface="Times New Roman"/>
                        <a:ea typeface="Times New Roman"/>
                      </a:endParaRPr>
                    </a:p>
                    <a:p>
                      <a:pPr marL="0" marR="0">
                        <a:spcBef>
                          <a:spcPts val="0"/>
                        </a:spcBef>
                        <a:spcAft>
                          <a:spcPts val="0"/>
                        </a:spcAft>
                      </a:pPr>
                      <a:r>
                        <a:rPr lang="en-CA" sz="1200" b="1">
                          <a:latin typeface="Calibri"/>
                          <a:ea typeface="Times New Roman"/>
                        </a:rPr>
                        <a:t>Alternatives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marL="0" marR="0" algn="ctr">
                        <a:spcBef>
                          <a:spcPts val="0"/>
                        </a:spcBef>
                        <a:spcAft>
                          <a:spcPts val="0"/>
                        </a:spcAft>
                      </a:pPr>
                      <a:r>
                        <a:rPr lang="en-CA" sz="1100" b="1">
                          <a:latin typeface="Calibri"/>
                          <a:ea typeface="Times New Roman"/>
                        </a:rPr>
                        <a:t>Maintain the ability to manage water resources in a flexible and adaptive manner</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(Volume of stored water gained per dollar spent)</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b="1">
                          <a:latin typeface="Calibri"/>
                          <a:ea typeface="Times New Roman"/>
                        </a:rPr>
                        <a:t>Support livelihoods and economic well-being</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(Increased income)</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b="1">
                          <a:latin typeface="Calibri"/>
                          <a:ea typeface="Times New Roman"/>
                        </a:rPr>
                        <a:t>Provide a “healthy and ecologically balanced” environment for Costa Ricans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(Hectares of healthy wetlands)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b="1">
                          <a:latin typeface="Calibri"/>
                          <a:ea typeface="Times New Roman"/>
                        </a:rPr>
                        <a:t>Protect public health</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(Incidence of water-related disease or illness)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b="1">
                          <a:latin typeface="Calibri"/>
                          <a:ea typeface="Times New Roman"/>
                        </a:rPr>
                        <a:t>Ensure equitable distribution of benefits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 of people receiving direct water use benefits)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200" b="1">
                          <a:latin typeface="Calibri"/>
                          <a:ea typeface="Times New Roman"/>
                        </a:rPr>
                        <a:t>Total Score</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199">
                <a:tc>
                  <a:txBody>
                    <a:bodyPr/>
                    <a:lstStyle/>
                    <a:p>
                      <a:pPr marL="0" marR="0">
                        <a:spcBef>
                          <a:spcPts val="0"/>
                        </a:spcBef>
                        <a:spcAft>
                          <a:spcPts val="0"/>
                        </a:spcAft>
                      </a:pPr>
                      <a:r>
                        <a:rPr lang="en-CA" sz="1100" b="1">
                          <a:latin typeface="Calibri"/>
                          <a:ea typeface="Times New Roman"/>
                        </a:rPr>
                        <a:t>Commit flows to the upper Tempisque River</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Some infiltration; most lost to the sea</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Increased fishing and ecotourism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Directly supports wetlands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Wetlands contribute to water purification</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Benefits concentrated to those closest to the river.</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a:latin typeface="Calibri"/>
                          <a:ea typeface="Times New Roman"/>
                        </a:rPr>
                        <a:t>6</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199">
                <a:tc>
                  <a:txBody>
                    <a:bodyPr/>
                    <a:lstStyle/>
                    <a:p>
                      <a:pPr marL="0" marR="0">
                        <a:spcBef>
                          <a:spcPts val="0"/>
                        </a:spcBef>
                        <a:spcAft>
                          <a:spcPts val="0"/>
                        </a:spcAft>
                      </a:pPr>
                      <a:r>
                        <a:rPr lang="en-CA" sz="1100" b="1">
                          <a:latin typeface="Calibri"/>
                          <a:ea typeface="Times New Roman"/>
                        </a:rPr>
                        <a:t>Expand irrigation projects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Some infiltration; most lost to the sea</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Increased agricultural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Dessication and contamination destroy wetlands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Agrochemical contamination and vector habitat</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Benefits restricted to connected farmers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a:latin typeface="Calibri"/>
                          <a:ea typeface="Times New Roman"/>
                        </a:rPr>
                        <a:t>-2</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199">
                <a:tc>
                  <a:txBody>
                    <a:bodyPr/>
                    <a:lstStyle/>
                    <a:p>
                      <a:pPr marL="0" marR="0">
                        <a:spcBef>
                          <a:spcPts val="0"/>
                        </a:spcBef>
                        <a:spcAft>
                          <a:spcPts val="0"/>
                        </a:spcAft>
                      </a:pPr>
                      <a:r>
                        <a:rPr lang="en-CA" sz="1100" b="1">
                          <a:latin typeface="Calibri"/>
                          <a:ea typeface="Times New Roman"/>
                        </a:rPr>
                        <a:t>Create additional surface reservoirs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Some infiltration; much lost to evaporation</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Increased agricultural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Creates small, non-connected wetlands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Vector habitat</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Benefits restricted to connected farmers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a:latin typeface="Calibri"/>
                          <a:ea typeface="Times New Roman"/>
                        </a:rPr>
                        <a:t>2</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998">
                <a:tc>
                  <a:txBody>
                    <a:bodyPr/>
                    <a:lstStyle/>
                    <a:p>
                      <a:pPr marL="0" marR="0">
                        <a:spcBef>
                          <a:spcPts val="0"/>
                        </a:spcBef>
                        <a:spcAft>
                          <a:spcPts val="0"/>
                        </a:spcAft>
                      </a:pPr>
                      <a:r>
                        <a:rPr lang="en-CA" sz="1100" b="1">
                          <a:latin typeface="Calibri"/>
                          <a:ea typeface="Times New Roman"/>
                        </a:rPr>
                        <a:t>Aquifer Storage and Recovery</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High infiltration; some loss to natural systems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Increased agriculture, ecotourism, and fishing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Supports wetlands through discharge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Clean store of drinking water is created</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Benefits slowly distributed to human and ecological systems throughout basin</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a:latin typeface="Calibri"/>
                          <a:ea typeface="Times New Roman"/>
                        </a:rPr>
                        <a:t>8</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998">
                <a:tc>
                  <a:txBody>
                    <a:bodyPr/>
                    <a:lstStyle/>
                    <a:p>
                      <a:pPr marL="0" marR="0">
                        <a:spcBef>
                          <a:spcPts val="0"/>
                        </a:spcBef>
                        <a:spcAft>
                          <a:spcPts val="0"/>
                        </a:spcAft>
                      </a:pPr>
                      <a:r>
                        <a:rPr lang="en-CA" sz="1100" b="1">
                          <a:latin typeface="Calibri"/>
                          <a:ea typeface="Times New Roman"/>
                        </a:rPr>
                        <a:t>Support urban centers</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Permits aquifer recharge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No direct effect on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0</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Wetland destruction through contamination continues as before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0</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No direct effect on health</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0</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Benefit to greatest number of people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a:latin typeface="Calibri"/>
                          <a:ea typeface="Times New Roman"/>
                        </a:rPr>
                        <a:t>3</a:t>
                      </a:r>
                      <a:endParaRPr lang="en-US" sz="120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1199">
                <a:tc>
                  <a:txBody>
                    <a:bodyPr/>
                    <a:lstStyle/>
                    <a:p>
                      <a:pPr marL="0" marR="0">
                        <a:spcBef>
                          <a:spcPts val="0"/>
                        </a:spcBef>
                        <a:spcAft>
                          <a:spcPts val="0"/>
                        </a:spcAft>
                      </a:pPr>
                      <a:r>
                        <a:rPr lang="en-CA" sz="1100" b="1">
                          <a:latin typeface="Calibri"/>
                          <a:ea typeface="Times New Roman"/>
                        </a:rPr>
                        <a:t>Support commercial/tourism development</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No storage; all water consumed through new demand</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Tourism income</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Dessication destroys wetlands</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-1</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No direct effect on health</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0</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100">
                          <a:latin typeface="Calibri"/>
                          <a:ea typeface="Times New Roman"/>
                        </a:rPr>
                        <a:t>Largest benefits to developers; small benefits to local labour</a:t>
                      </a:r>
                      <a:endParaRPr lang="en-US" sz="1200">
                        <a:latin typeface="Times New Roman"/>
                        <a:ea typeface="Times New Roman"/>
                      </a:endParaRPr>
                    </a:p>
                    <a:p>
                      <a:pPr marL="0" marR="0" algn="ctr">
                        <a:spcBef>
                          <a:spcPts val="0"/>
                        </a:spcBef>
                        <a:spcAft>
                          <a:spcPts val="0"/>
                        </a:spcAft>
                      </a:pPr>
                      <a:r>
                        <a:rPr lang="en-CA" sz="1100">
                          <a:latin typeface="Calibri"/>
                          <a:ea typeface="Times New Roman"/>
                        </a:rPr>
                        <a:t>-2</a:t>
                      </a:r>
                      <a:endParaRPr lang="en-US" sz="1200">
                        <a:latin typeface="Times New Roman"/>
                        <a:ea typeface="Times New Roman"/>
                      </a:endParaRPr>
                    </a:p>
                  </a:txBody>
                  <a:tcPr marL="48174" marR="48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CA" sz="1600" b="1" dirty="0">
                          <a:latin typeface="Calibri"/>
                          <a:ea typeface="Times New Roman"/>
                        </a:rPr>
                        <a:t>-4</a:t>
                      </a:r>
                      <a:endParaRPr lang="en-US" sz="1200" dirty="0">
                        <a:latin typeface="Times New Roman"/>
                        <a:ea typeface="Times New Roman"/>
                      </a:endParaRPr>
                    </a:p>
                  </a:txBody>
                  <a:tcPr marL="48174" marR="48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1009</Words>
  <Application>Microsoft Office PowerPoint</Application>
  <PresentationFormat>On-screen Show (4:3)</PresentationFormat>
  <Paragraphs>144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Tough choices in the Tempisque River Basin: Allocating freshwater flows among human, geological, and ecological systems </vt:lpstr>
      <vt:lpstr>Slide 2</vt:lpstr>
      <vt:lpstr>Context</vt:lpstr>
      <vt:lpstr>Decision makers and stakeholders</vt:lpstr>
      <vt:lpstr>Developing objectives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 choices in the Tempisque River Basin: Allocating freshwater flows among human, geological, and ecological systems </dc:title>
  <dc:creator>Matt and Lauren</dc:creator>
  <cp:lastModifiedBy>Matt and Lauren</cp:lastModifiedBy>
  <cp:revision>1</cp:revision>
  <dcterms:created xsi:type="dcterms:W3CDTF">2012-04-27T00:16:48Z</dcterms:created>
  <dcterms:modified xsi:type="dcterms:W3CDTF">2012-04-27T00:31:44Z</dcterms:modified>
</cp:coreProperties>
</file>